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dp" ContentType="image/vnd.ms-photo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27" r:id="rId3"/>
    <p:sldId id="415" r:id="rId4"/>
    <p:sldId id="452" r:id="rId5"/>
    <p:sldId id="330" r:id="rId6"/>
    <p:sldId id="455" r:id="rId7"/>
    <p:sldId id="456" r:id="rId8"/>
    <p:sldId id="451" r:id="rId9"/>
    <p:sldId id="386" r:id="rId10"/>
    <p:sldId id="457" r:id="rId11"/>
    <p:sldId id="458" r:id="rId12"/>
    <p:sldId id="459" r:id="rId13"/>
    <p:sldId id="460" r:id="rId14"/>
    <p:sldId id="461" r:id="rId15"/>
    <p:sldId id="462" r:id="rId16"/>
    <p:sldId id="463" r:id="rId17"/>
    <p:sldId id="464" r:id="rId18"/>
    <p:sldId id="465" r:id="rId19"/>
    <p:sldId id="453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3" r:id="rId28"/>
    <p:sldId id="474" r:id="rId29"/>
    <p:sldId id="475" r:id="rId30"/>
    <p:sldId id="454" r:id="rId31"/>
    <p:sldId id="385" r:id="rId32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pos="302" userDrawn="1">
          <p15:clr>
            <a:srgbClr val="A4A3A4"/>
          </p15:clr>
        </p15:guide>
        <p15:guide id="5" pos="73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422A"/>
    <a:srgbClr val="FFE699"/>
    <a:srgbClr val="2B76C8"/>
    <a:srgbClr val="A90FAD"/>
    <a:srgbClr val="70AD47"/>
    <a:srgbClr val="DF452B"/>
    <a:srgbClr val="F5D1CC"/>
    <a:srgbClr val="000000"/>
    <a:srgbClr val="ED7D31"/>
    <a:srgbClr val="EEC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40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43" y="1445"/>
      </p:cViewPr>
      <p:guideLst>
        <p:guide orient="horz" pos="2160"/>
        <p:guide pos="3840"/>
        <p:guide orient="horz" pos="232"/>
        <p:guide pos="302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326_文广会展物料(转曲)-14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20840" y="0"/>
            <a:ext cx="121708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hdphoto" Target="../media/image10.wdp"/><Relationship Id="rId8" Type="http://schemas.openxmlformats.org/officeDocument/2006/relationships/image" Target="../media/image9.png"/><Relationship Id="rId7" Type="http://schemas.microsoft.com/office/2007/relationships/hdphoto" Target="../media/image8.wdp"/><Relationship Id="rId6" Type="http://schemas.openxmlformats.org/officeDocument/2006/relationships/image" Target="../media/image7.png"/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3.png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7.GIF"/><Relationship Id="rId7" Type="http://schemas.openxmlformats.org/officeDocument/2006/relationships/image" Target="../media/image26.GIF"/><Relationship Id="rId6" Type="http://schemas.openxmlformats.org/officeDocument/2006/relationships/image" Target="../media/image25.GIF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2.png"/><Relationship Id="rId6" Type="http://schemas.openxmlformats.org/officeDocument/2006/relationships/image" Target="../media/image33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2.png"/><Relationship Id="rId6" Type="http://schemas.openxmlformats.org/officeDocument/2006/relationships/image" Target="../media/image34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2.png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9" Type="http://schemas.microsoft.com/office/2007/relationships/hdphoto" Target="../media/image10.wdp"/><Relationship Id="rId8" Type="http://schemas.openxmlformats.org/officeDocument/2006/relationships/image" Target="../media/image9.png"/><Relationship Id="rId7" Type="http://schemas.microsoft.com/office/2007/relationships/hdphoto" Target="../media/image8.wdp"/><Relationship Id="rId6" Type="http://schemas.openxmlformats.org/officeDocument/2006/relationships/image" Target="../media/image7.png"/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4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872053" y="475735"/>
            <a:ext cx="15005692" cy="5066095"/>
            <a:chOff x="-1872053" y="-19051"/>
            <a:chExt cx="15005692" cy="506609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6" r="12156" b="37144"/>
            <a:stretch>
              <a:fillRect/>
            </a:stretch>
          </p:blipFill>
          <p:spPr>
            <a:xfrm>
              <a:off x="-169407" y="2118213"/>
              <a:ext cx="13303046" cy="292883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34" r="37155"/>
            <a:stretch>
              <a:fillRect/>
            </a:stretch>
          </p:blipFill>
          <p:spPr>
            <a:xfrm>
              <a:off x="9325200" y="-19051"/>
              <a:ext cx="2885850" cy="285223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92328">
              <a:off x="-1872053" y="1199221"/>
              <a:ext cx="3744106" cy="3452158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695344" y="2259446"/>
            <a:ext cx="48013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人工神经网络</a:t>
            </a:r>
            <a:endParaRPr lang="zh-CN" altLang="en-US" sz="6000" b="1" dirty="0">
              <a:solidFill>
                <a:srgbClr val="EEC8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01503" y="3572222"/>
            <a:ext cx="397916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EEC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冯建周</a:t>
            </a:r>
            <a:endParaRPr lang="zh-CN" altLang="en-US" sz="2800" b="1" dirty="0">
              <a:solidFill>
                <a:srgbClr val="EEC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772168" y="328527"/>
            <a:ext cx="2660725" cy="1126008"/>
            <a:chOff x="4772168" y="328527"/>
            <a:chExt cx="2660725" cy="112600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2168" y="390460"/>
              <a:ext cx="999643" cy="100214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811" y="328527"/>
              <a:ext cx="1661082" cy="1126008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36"/>
            <a:ext cx="12182168" cy="14296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4" y="951861"/>
            <a:ext cx="4646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激活函数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80" y="1514841"/>
            <a:ext cx="6732018" cy="362004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752434" y="5297759"/>
            <a:ext cx="1072535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理想激活函数是阶跃函数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表示抑制神经元而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表示激活神经元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阶跃函数具有不连续、不光滑等不好的性质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常用的是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Sigmoid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4" y="951861"/>
            <a:ext cx="4646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感知机概述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2434" y="1413453"/>
            <a:ext cx="1072535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感知机由两层神经元组成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输入层接受外界输入信号传递给输出层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输出层是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M-P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神经元（阈值逻辑单元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752433" y="2287860"/>
                <a:ext cx="7389485" cy="4154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感知机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能够容易地实现逻辑与、或、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非运算，假设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为阶跃函数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“与”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m:rPr>
                        <m:sty m:val="p"/>
                      </m:rPr>
                      <a:rPr lang="el-GR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⋅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，仅在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“或”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⋅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，仅在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“非”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6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sz="160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6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⋅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，仅在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生物神经网络：每个神经元与其他神经元相连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当它“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兴奋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”时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就会向相连的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神经元发送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化学物质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从而改变这些神经元内的电位；如果某神经元的电位超过一个“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阈值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那么它就会被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激活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即“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兴奋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”起来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向其它神经元发送化学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物质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3" y="2287860"/>
                <a:ext cx="7389485" cy="4154984"/>
              </a:xfrm>
              <a:prstGeom prst="rect">
                <a:avLst/>
              </a:prstGeom>
              <a:blipFill rotWithShape="1">
                <a:blip r:embed="rId6"/>
                <a:stretch>
                  <a:fillRect l="-8" t="-14" r="-259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5"/>
          <a:stretch>
            <a:fillRect/>
          </a:stretch>
        </p:blipFill>
        <p:spPr>
          <a:xfrm>
            <a:off x="8484637" y="3202206"/>
            <a:ext cx="3053662" cy="22079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4" y="951861"/>
            <a:ext cx="4646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感知机学习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52434" y="1413453"/>
                <a:ext cx="10725350" cy="4247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给定训练数据集，权重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与阈值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可以通过学习得到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感知机学习规则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对训练样例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，若当前感知机的输出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zh-CN" altLang="en-US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，则感知机权重调整规则为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△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△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acc>
                        <m:ac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𝜂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∈(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称为学习率，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</m:oMath>
                </a14:m>
                <a:r>
                  <a:rPr lang="en-US" altLang="zh-CN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对应于第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个输入神经元的分量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若感知机对训练样例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预测正确，则感知机不发生变化；否则根据错误程度进行权重的调整。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4" y="1413453"/>
                <a:ext cx="10725350" cy="4247317"/>
              </a:xfrm>
              <a:prstGeom prst="rect">
                <a:avLst/>
              </a:prstGeom>
              <a:blipFill rotWithShape="1">
                <a:blip r:embed="rId6"/>
                <a:stretch>
                  <a:fillRect l="-6" t="-14" r="1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5"/>
          <a:stretch>
            <a:fillRect/>
          </a:stretch>
        </p:blipFill>
        <p:spPr>
          <a:xfrm>
            <a:off x="8728628" y="2225176"/>
            <a:ext cx="3053662" cy="2207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4" y="951861"/>
            <a:ext cx="4646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感知机求解与、或、非问题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4" y="2220577"/>
            <a:ext cx="3330176" cy="249763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48" y="2220577"/>
            <a:ext cx="3330177" cy="24976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27" y="2220577"/>
            <a:ext cx="3330177" cy="24976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26552" y="48930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“与”问题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34901" y="48930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“或”问题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502180" y="48930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“非”问题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4" y="951861"/>
            <a:ext cx="4646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感知机求解与、或、非问题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37" y="1523114"/>
            <a:ext cx="5526430" cy="4488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4" y="951861"/>
            <a:ext cx="4646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学习能力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2434" y="1413453"/>
            <a:ext cx="1072535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若两类模式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线性可分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则感知机的学习过程一定会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收敛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否则感知机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的学习过程将会发生震荡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单层感知机的学习能力非常有限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只能解决线性可分问题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事实上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与、或、非问题是线性可分的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因此感知机学习过程能够求得适当的权值向量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而异或问题不是线性可分的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感知机学习不能求得合适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对于非线性可分问题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如何求解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多层感知机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4" y="951861"/>
            <a:ext cx="4646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多层感知机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2434" y="1413453"/>
            <a:ext cx="1072535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解决异或问题的两层感知机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998" y="2008407"/>
            <a:ext cx="5825262" cy="295236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52434" y="5113972"/>
            <a:ext cx="1072535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输出层与输入层之间的一层神经元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被称之为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隐层或隐含层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隐含层和输出层神经元都是具有激活函数的功能神经元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960318" y="2841399"/>
            <a:ext cx="2696714" cy="323714"/>
          </a:xfrm>
          <a:prstGeom prst="roundRect">
            <a:avLst>
              <a:gd name="adj" fmla="val 36014"/>
            </a:avLst>
          </a:prstGeom>
          <a:noFill/>
          <a:ln w="28575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4" y="951861"/>
            <a:ext cx="4646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多层前馈神经网络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2434" y="1413453"/>
            <a:ext cx="1072535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定义：每层神经元与下一层神经元全互联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神经元之间不存在同层连接也不存在跨层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前馈：输入层接受外界输入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隐含层与输出层神经元对信号进行加工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最终结果由输出层神经元输出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学习：根据训练数据来调整神经元之间的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“连接权重”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以及每个功能神经元的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“阈值”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网络：包含隐层的网络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363" y="4034686"/>
            <a:ext cx="4262096" cy="2569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神经网络的发展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神经网络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代码实践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感知机</a:t>
            </a:r>
            <a:endParaRPr lang="zh-CN" altLang="en-US" dirty="0"/>
          </a:p>
        </p:txBody>
      </p:sp>
      <p:sp>
        <p:nvSpPr>
          <p:cNvPr id="52" name="圆角矩形 38"/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误差逆传播算法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4" y="951861"/>
            <a:ext cx="6622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误差逆传播算法（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Error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BackPropagation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752434" y="1413453"/>
                <a:ext cx="10725350" cy="4284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BP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算法是最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成功的训练多层前馈神经网络的学习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算法，也是现在使用最多的学习算法。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给定训练集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={(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)}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，即输入示例由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个属性描述，输出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维实值向量。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假设某网络有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个输入神经元，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个输出神经元，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𝑞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个隐层神经元的多层前馈神经网络结构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：输出层第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个神经元阈值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：隐含层第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ℎ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个神经元阈值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：输入层与隐含层神经元之间的连接权重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隐含层与输出层神经元之间的连接权重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4" y="1413453"/>
                <a:ext cx="10725350" cy="4284314"/>
              </a:xfrm>
              <a:prstGeom prst="rect">
                <a:avLst/>
              </a:prstGeom>
              <a:blipFill rotWithShape="1">
                <a:blip r:embed="rId6"/>
                <a:stretch>
                  <a:fillRect l="-6" t="-13" r="1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882" y="4097532"/>
            <a:ext cx="3634510" cy="2346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85323" y="1188302"/>
            <a:ext cx="607187" cy="607187"/>
            <a:chOff x="5583547" y="2347275"/>
            <a:chExt cx="607187" cy="607187"/>
          </a:xfrm>
        </p:grpSpPr>
        <p:sp>
          <p:nvSpPr>
            <p:cNvPr id="10" name="椭圆 9"/>
            <p:cNvSpPr/>
            <p:nvPr/>
          </p:nvSpPr>
          <p:spPr>
            <a:xfrm>
              <a:off x="5583547" y="2347275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53274" y="2420035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185323" y="2487014"/>
            <a:ext cx="607187" cy="607187"/>
            <a:chOff x="5583547" y="3086961"/>
            <a:chExt cx="607187" cy="607187"/>
          </a:xfrm>
        </p:grpSpPr>
        <p:sp>
          <p:nvSpPr>
            <p:cNvPr id="19" name="椭圆 18"/>
            <p:cNvSpPr/>
            <p:nvPr/>
          </p:nvSpPr>
          <p:spPr>
            <a:xfrm>
              <a:off x="5583547" y="3086961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653274" y="315972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85323" y="4512718"/>
            <a:ext cx="607187" cy="607187"/>
            <a:chOff x="5583547" y="3086961"/>
            <a:chExt cx="607187" cy="607187"/>
          </a:xfrm>
        </p:grpSpPr>
        <p:sp>
          <p:nvSpPr>
            <p:cNvPr id="22" name="椭圆 21"/>
            <p:cNvSpPr/>
            <p:nvPr/>
          </p:nvSpPr>
          <p:spPr>
            <a:xfrm>
              <a:off x="5583547" y="3086961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653274" y="315972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神经网络的发展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神经网络</a:t>
            </a:r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代码实践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>
              <a:alpha val="64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感知机</a:t>
            </a:r>
            <a:endParaRPr lang="zh-CN" altLang="en-US" dirty="0"/>
          </a:p>
        </p:txBody>
      </p:sp>
      <p:sp>
        <p:nvSpPr>
          <p:cNvPr id="52" name="圆角矩形 38"/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>
              <a:alpha val="64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误差逆传播算法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4" y="951861"/>
            <a:ext cx="6622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误差逆传播算法（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Error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BackPropagation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752434" y="1413453"/>
                <a:ext cx="10725350" cy="5396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对于样例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，假设神经网络的输出为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前向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step1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ℎ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ℎ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𝑖ℎ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step2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acc>
                          <m:acc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ℎ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ℎ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step3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</m:sup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参数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数目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权重：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𝑖ℎ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ℎ𝑗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阈值：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;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因此网络中需要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𝑙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个参数需要优化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参数优化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BP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是一个迭代学习算法，在迭代的每一轮中采用广义的感知机学习规则对参数进行更新估计，任意的参数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的更新估计式为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+△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4" y="1413453"/>
                <a:ext cx="10725350" cy="5396734"/>
              </a:xfrm>
              <a:prstGeom prst="rect">
                <a:avLst/>
              </a:prstGeom>
              <a:blipFill rotWithShape="1">
                <a:blip r:embed="rId6"/>
                <a:stretch>
                  <a:fillRect l="-6" t="-11" r="1" b="-1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882" y="1413453"/>
            <a:ext cx="3634510" cy="2346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4" y="951861"/>
            <a:ext cx="6622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误差逆传播算法（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Error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BackPropagation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752434" y="1413453"/>
                <a:ext cx="10725350" cy="4888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BP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算法基于梯度下降策略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以目标的负梯度方向对参数进行调整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误差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，给定学习率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𝜂</m:t>
                    </m:r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△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ℎ𝑗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ℎ𝑗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ℎ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p>
                          </m:sSubSup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trlP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ℎ𝑗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记</m:t>
                      </m:r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p>
                          </m:sSubSup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=−(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acc>
                            <m:ac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)⋅</m:t>
                      </m:r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acc>
                            <m:acc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sup>
                      </m:sSubSup>
                      <m:r>
                        <a:rPr lang="en-US" altLang="zh-CN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acc>
                            <m:accPr>
                              <m:ctrlP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ℎ𝑗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ℎ</m:t>
                          </m:r>
                        </m:sub>
                      </m:sSub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△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ℎ𝑗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ℎ</m:t>
                          </m:r>
                        </m:sub>
                      </m:sSub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4" y="1413453"/>
                <a:ext cx="10725350" cy="4888518"/>
              </a:xfrm>
              <a:prstGeom prst="rect">
                <a:avLst/>
              </a:prstGeom>
              <a:blipFill rotWithShape="1">
                <a:blip r:embed="rId6"/>
                <a:stretch>
                  <a:fillRect l="-6" t="-12" r="1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57" y="1959215"/>
            <a:ext cx="3634510" cy="2346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4" y="951861"/>
            <a:ext cx="6622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误差逆传播算法（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Error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BackPropagation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752434" y="1413453"/>
                <a:ext cx="10725350" cy="43100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类似可得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△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△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𝑖ℎ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ℎ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△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ℎ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ℎ</m:t>
                          </m:r>
                        </m:sub>
                      </m:sSub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ℎ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ℎ</m:t>
                              </m:r>
                            </m:sub>
                          </m:sSub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ℎ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b="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Cambria Math" panose="02040503050406030204" pitchFamily="18" charset="0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学习率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𝜂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∈(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控制着算法每一轮迭代中的更新步长，若太大则容易震荡，太小则收敛速度又会过慢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4" y="1413453"/>
                <a:ext cx="10725350" cy="4310026"/>
              </a:xfrm>
              <a:prstGeom prst="rect">
                <a:avLst/>
              </a:prstGeom>
              <a:blipFill rotWithShape="1">
                <a:blip r:embed="rId6"/>
                <a:stretch>
                  <a:fillRect l="-6" t="-13" r="1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57" y="1959215"/>
            <a:ext cx="3634510" cy="2346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4" y="951861"/>
            <a:ext cx="6622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误差逆传播算法（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Error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BackPropagation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2434" y="1413453"/>
            <a:ext cx="6662974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工作流程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将输入示例提供给输入层神经元，逐层将信号前传，直到产生输出结果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计算输出层与真实值的误差，将误差使用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算法传播到整个网络，对连接权重及阈值进行调整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该迭代过程循环进行，直到达到某些停止条件为止。（例如训练误差达到了很小的值，或者整个数据集运行了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轮）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000" y="2560465"/>
            <a:ext cx="3634510" cy="2346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4" y="951861"/>
            <a:ext cx="6622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误差逆传播算法（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Error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BackPropagation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2434" y="1413453"/>
            <a:ext cx="666297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内容占位符 3" descr="屏幕剪辑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434" y="2317315"/>
            <a:ext cx="6141526" cy="3977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4" y="951861"/>
            <a:ext cx="6622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误差逆传播算法（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Error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BackPropagation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752433" y="1413453"/>
                <a:ext cx="10696355" cy="5498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标准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BP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每次针对单个训练样例更新权值与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阈值。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参数更新频繁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不同样例可能抵消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需要多次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迭代。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累计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BP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优化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的目标是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化整个训练集上的累计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误差。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𝐸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读取整个训练集一遍才对参数进行更新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参数更新频率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较低。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实际应用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但在很多任务中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累计误差下降到一定程度后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进一步下降会非常缓慢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这时标准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BP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算法往往会获得较好的解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尤其当训练集非常大时效果更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明显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3" y="1413453"/>
                <a:ext cx="10696355" cy="5498557"/>
              </a:xfrm>
              <a:prstGeom prst="rect">
                <a:avLst/>
              </a:prstGeom>
              <a:blipFill rotWithShape="1">
                <a:blip r:embed="rId6"/>
                <a:stretch>
                  <a:fillRect l="-6" t="-11" r="3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4" y="951861"/>
            <a:ext cx="6622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误差逆传播算法（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Error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BackPropagation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2433" y="1413453"/>
            <a:ext cx="1069635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多层前馈网络表示能力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只需要一个包含足够多神经元的隐层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多层前馈神经网络就能以任意精度逼近任意复杂度的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连续函数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多层前馈网络局限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神经网络由于强大的表示能力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经常遭遇过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拟合。表现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为：训练误差持续降低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但测试误差却可能上升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如何设置隐层神经元的个数仍然是个未决问题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实际应用中通常使用“试错法”调整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缓解过拟合的策略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：在训练过程中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若训练误差降低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但验证误差升高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则停止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正则化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：在误差目标函数中增加一项描述网络复杂程度的部分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例如连接权值与阈值的平方和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3" y="951861"/>
            <a:ext cx="9424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误差逆传播算法（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Error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BackPropagation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全局最小与局部最小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752433" y="1413453"/>
                <a:ext cx="10696355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，若存在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使得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{||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)||≤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都有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;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成立，则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;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为局部最小解；若对参数空间中任意的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;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，都有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;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成立，则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为全局最小解。两者对应的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𝐸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分别称为误差函数的局部最小解与全局最小解。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3" y="1413453"/>
                <a:ext cx="10696355" cy="2585323"/>
              </a:xfrm>
              <a:prstGeom prst="rect">
                <a:avLst/>
              </a:prstGeom>
              <a:blipFill rotWithShape="1">
                <a:blip r:embed="rId6"/>
                <a:stretch>
                  <a:fillRect l="-6" t="-22" r="3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515" y="3533394"/>
            <a:ext cx="4312273" cy="297655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52434" y="3733811"/>
            <a:ext cx="517237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参数空间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梯度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为零的点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只要其误差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函数值小于邻点的误差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就是局部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极小点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可能存在多个局部极小值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却只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会有一个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全局最小值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3" y="951861"/>
            <a:ext cx="9424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误差逆传播算法（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Error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BackPropagation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全局最小与局部最小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2433" y="1413453"/>
            <a:ext cx="1069635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跳出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”局部最小的策略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基于梯度的搜索是使用最为广泛的参数寻优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方法。如果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误差函数仅有一个局部极小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那么此时找到的局部极小就是全局最小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如果误差函数具有多个局部极小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则不能保证找到的解是全局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最小。在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现实任务中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通常采用以下策略“跳出”局部极小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从而进一步达到全局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不同的初始参数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优化神经网络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选取误差最小的解作为最终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模拟退火技术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Aarts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Korst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 1989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一步都以一定的概率接受比当前解更差的结果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从而有助于跳出局部极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随机梯度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下降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标准梯度下降法精确计算梯度不同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随机梯度下降法在计算梯度时加入了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随机因素。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神经网络的发展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神经网络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代码实践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感知机</a:t>
            </a:r>
            <a:endParaRPr lang="zh-CN" altLang="en-US" dirty="0"/>
          </a:p>
        </p:txBody>
      </p:sp>
      <p:sp>
        <p:nvSpPr>
          <p:cNvPr id="52" name="圆角矩形 38"/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误差逆传播算法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神经网络的发展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神经网络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代码实践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感知机</a:t>
            </a:r>
            <a:endParaRPr lang="zh-CN" altLang="en-US" dirty="0"/>
          </a:p>
        </p:txBody>
      </p:sp>
      <p:sp>
        <p:nvSpPr>
          <p:cNvPr id="52" name="圆角矩形 38"/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误差逆传播算法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4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872053" y="475735"/>
            <a:ext cx="15005692" cy="5066095"/>
            <a:chOff x="-1872053" y="-19051"/>
            <a:chExt cx="15005692" cy="506609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6" r="12156" b="37144"/>
            <a:stretch>
              <a:fillRect/>
            </a:stretch>
          </p:blipFill>
          <p:spPr>
            <a:xfrm>
              <a:off x="-169407" y="2118213"/>
              <a:ext cx="13303046" cy="292883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34" r="37155"/>
            <a:stretch>
              <a:fillRect/>
            </a:stretch>
          </p:blipFill>
          <p:spPr>
            <a:xfrm>
              <a:off x="9325200" y="-19051"/>
              <a:ext cx="2885850" cy="285223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92328">
              <a:off x="-1872053" y="1199221"/>
              <a:ext cx="3744106" cy="3452158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464784" y="225944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EEC88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谢谢观看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EEC88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772168" y="328527"/>
            <a:ext cx="2660725" cy="1126008"/>
            <a:chOff x="4772168" y="328527"/>
            <a:chExt cx="2660725" cy="112600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2168" y="390460"/>
              <a:ext cx="999643" cy="100214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811" y="328527"/>
              <a:ext cx="1661082" cy="1126008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36"/>
            <a:ext cx="12182168" cy="14296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16598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神经网络的发展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第一阶段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7881" y="1405809"/>
            <a:ext cx="1081612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1943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McCulloch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Pitts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提出第一个神经元数学模型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M-P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并从原理上证明了人工神经网络能够计算任何算数和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逻辑函数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1949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Hebb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发表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《The Organization of Behavior》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一书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提出生物神经元学习的机理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Hebb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Rosenblatt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感知机网络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Perceptron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）模型和其学习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1960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Widrow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Hoff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自适应线性神经元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Adaline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）模型和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最小均方学习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1969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Minsky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Papert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发表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Perceptrons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一书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指出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单层神经网路不能解决非线性问题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多层网络的训练算法尚无希望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这个论断导致神经网络进入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低谷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16598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神经网络的发展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7881" y="1405809"/>
            <a:ext cx="10816128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1982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物理学家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Hopfield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提出了一种具有联想记忆、优化计算能力的递归网络模型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Hopfield 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1986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Rumelhart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等编辑的著作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《Parallel Distributed 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Proceesing:Explorations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 the Microstructures of Cognition》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报告了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反向传播算法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1987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IEEE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在美国加州圣地亚哥召开第一届神经网络国际会议（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ICNN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年代初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伴随统计学习理论和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的兴起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神经网络由于理论不够清楚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试错性强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难以训练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再次进入低谷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165983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神经网络的发展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第三阶段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7881" y="1405809"/>
            <a:ext cx="108161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Hinton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提出了深度信念网络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(DBN),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通过“预训练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微调”使得深度模型的最优化变得相对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Hinton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组参加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ImageNet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模型以超过第二名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个百分点的成绩夺得当年竞赛的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冠军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伴随云计算、大数据时代的到来，计算能力的大幅提升，使得深度学习模型在计算机视觉、自然语言处理、语音识别等众多领域都取得了较大的成功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50" y="4523449"/>
            <a:ext cx="2923669" cy="2042821"/>
          </a:xfrm>
          <a:prstGeom prst="rect">
            <a:avLst/>
          </a:prstGeom>
        </p:spPr>
      </p:pic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32" y="4522024"/>
            <a:ext cx="3068025" cy="2214998"/>
          </a:xfrm>
          <a:prstGeom prst="rect">
            <a:avLst/>
          </a:prstGeom>
        </p:spPr>
      </p:pic>
      <p:pic>
        <p:nvPicPr>
          <p:cNvPr id="18" name="图片 17" descr="屏幕剪辑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348" y="4388921"/>
            <a:ext cx="2541622" cy="22208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神经网络的发展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神经网络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代码实践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感知机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2" name="圆角矩形 38"/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误差逆传播算法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5" y="951861"/>
            <a:ext cx="2677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神经元模型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52434" y="1413453"/>
            <a:ext cx="1072535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神经网络的定义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是由具有适应性的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单元（神经元模型）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的广泛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并行互联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的网络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它的组织能够模拟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生物神经系统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对真实世界物体所作出的反应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		[Kohonen,1988]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机器学习中的神经网络通常是指“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神经网络学习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 或者机器学习与神经网络两个学科的交叉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神经元模型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即上述定义中的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“简单单元”，是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神经网络的基本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成分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生物神经网络：每个神经元与其他神经元相连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当它“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兴奋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就会向相连的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神经元发送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化学物质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从而改变这些神经元内的电位；如果某神经元的电位超过一个“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阈值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那么它就会被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即“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兴奋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”起来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向其它神经元发送化学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物质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832" y="4813775"/>
            <a:ext cx="3372872" cy="17901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9424" y="951861"/>
            <a:ext cx="4646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-MP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神经元模型 </a:t>
            </a:r>
            <a:r>
              <a:rPr lang="en-US" altLang="zh-CN" sz="9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9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McCulloch and Pitts,  1943]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/>
              <p:cNvSpPr/>
              <p:nvPr/>
            </p:nvSpPr>
            <p:spPr>
              <a:xfrm>
                <a:off x="752434" y="2128636"/>
                <a:ext cx="5347741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输入：来自其他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个神经元传递过来的输入信号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处理：输入信号通过带权重的连接进行传递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神经元接受到总输入值将与神经元的阈值进行比较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输出：通过激活函数的处理以得到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4" y="2128636"/>
                <a:ext cx="5347741" cy="2585323"/>
              </a:xfrm>
              <a:prstGeom prst="rect">
                <a:avLst/>
              </a:prstGeom>
              <a:blipFill rotWithShape="1">
                <a:blip r:embed="rId6"/>
                <a:stretch>
                  <a:fillRect l="-11" t="-4" r="7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内容占位符 6" descr="屏幕剪辑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72" y="2104807"/>
            <a:ext cx="4287795" cy="260915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d0bf4513-845d-430d-a07d-23dc153014f6"/>
  <p:tag name="COMMONDATA" val="eyJoZGlkIjoiMjU2ZDQxNzEzMmJlODI0MTk0MTVmZmJlZGIxZTk2MT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5562</Words>
  <Application>WPS 演示</Application>
  <PresentationFormat>宽屏</PresentationFormat>
  <Paragraphs>387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Times New Roman</vt:lpstr>
      <vt:lpstr>Cambria Math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袁颖</dc:creator>
  <cp:lastModifiedBy>冯建周</cp:lastModifiedBy>
  <cp:revision>445</cp:revision>
  <dcterms:created xsi:type="dcterms:W3CDTF">2020-07-22T07:30:00Z</dcterms:created>
  <dcterms:modified xsi:type="dcterms:W3CDTF">2023-05-11T01:23:14Z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08BFCFC67B8446BD9F36FCA670D97DA3_12</vt:lpwstr>
  </property>
  <property fmtid="{D5CDD505-2E9C-101B-9397-08002B2CF9AE}" pid="3" name="KSOProductBuildVer">
    <vt:lpwstr>2052-11.1.0.14036</vt:lpwstr>
  </property>
</Properties>
</file>